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8" r:id="rId1"/>
  </p:sldMasterIdLst>
  <p:sldIdLst>
    <p:sldId id="265" r:id="rId2"/>
    <p:sldId id="257" r:id="rId3"/>
    <p:sldId id="264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D89B3A48-F365-4DD9-8202-FB35554AA9E0}">
          <p14:sldIdLst>
            <p14:sldId id="265"/>
            <p14:sldId id="257"/>
            <p14:sldId id="264"/>
            <p14:sldId id="258"/>
            <p14:sldId id="259"/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928"/>
  </p:normalViewPr>
  <p:slideViewPr>
    <p:cSldViewPr snapToGrid="0">
      <p:cViewPr varScale="1">
        <p:scale>
          <a:sx n="78" d="100"/>
          <a:sy n="78" d="100"/>
        </p:scale>
        <p:origin x="7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deepc\Documents\Sterling%20E-Commerce%20Data%202%23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deepc\Documents\Sterling%20E-Commerce%20Data%202%23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deepc\Documents\Sterling%20E-Commerce%20Data%202%23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deepc\Documents\Sterling%20E-Commerce%20Data%202%23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deepc\Documents\Sterling%20E-Commerce%20Data%202%23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deepc\Documents\Sterling%20E-Commerce%20Data%202%23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deepc\Documents\Sterling%20E-Commerce%20Data%202%23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deepc\Documents\Sterling%20E-Commerce%20Data%202%23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[Sterling E-Commerce Data 2#.xlsx]Workings!PivotTable14</c:name>
    <c:fmtId val="18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1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Poppins" panose="00000500000000000000" pitchFamily="2" charset="0"/>
                  <a:ea typeface="+mn-ea"/>
                  <a:cs typeface="Poppins" panose="00000500000000000000" pitchFamily="2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2">
                <a:lumMod val="7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1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Poppins" panose="00000500000000000000" pitchFamily="2" charset="0"/>
                  <a:ea typeface="+mn-ea"/>
                  <a:cs typeface="Poppins" panose="00000500000000000000" pitchFamily="2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1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Poppins" panose="00000500000000000000" pitchFamily="2" charset="0"/>
                  <a:ea typeface="+mn-ea"/>
                  <a:cs typeface="Poppins" panose="00000500000000000000" pitchFamily="2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2">
                <a:lumMod val="7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1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Poppins" panose="00000500000000000000" pitchFamily="2" charset="0"/>
                  <a:ea typeface="+mn-ea"/>
                  <a:cs typeface="Poppins" panose="00000500000000000000" pitchFamily="2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1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Poppins" panose="00000500000000000000" pitchFamily="2" charset="0"/>
                  <a:ea typeface="+mn-ea"/>
                  <a:cs typeface="Poppins" panose="00000500000000000000" pitchFamily="2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2">
                <a:lumMod val="7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1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Poppins" panose="00000500000000000000" pitchFamily="2" charset="0"/>
                  <a:ea typeface="+mn-ea"/>
                  <a:cs typeface="Poppins" panose="00000500000000000000" pitchFamily="2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Workings!$M$38</c:f>
              <c:strCache>
                <c:ptCount val="1"/>
                <c:pt idx="0">
                  <c:v>Sum of Qty Ordered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cat>
            <c:strRef>
              <c:f>Workings!$L$39:$L$51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Workings!$M$39:$M$51</c:f>
              <c:numCache>
                <c:formatCode>###,\ "K"</c:formatCode>
                <c:ptCount val="12"/>
                <c:pt idx="0">
                  <c:v>47981</c:v>
                </c:pt>
                <c:pt idx="1">
                  <c:v>32519</c:v>
                </c:pt>
                <c:pt idx="2">
                  <c:v>100858</c:v>
                </c:pt>
                <c:pt idx="3">
                  <c:v>148541</c:v>
                </c:pt>
                <c:pt idx="4">
                  <c:v>47783</c:v>
                </c:pt>
                <c:pt idx="5">
                  <c:v>91367</c:v>
                </c:pt>
                <c:pt idx="6">
                  <c:v>57942</c:v>
                </c:pt>
                <c:pt idx="7">
                  <c:v>31175</c:v>
                </c:pt>
                <c:pt idx="8">
                  <c:v>43791</c:v>
                </c:pt>
                <c:pt idx="9">
                  <c:v>22273</c:v>
                </c:pt>
                <c:pt idx="10">
                  <c:v>44299</c:v>
                </c:pt>
                <c:pt idx="11">
                  <c:v>183048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FE-FA48-AE97-81070169F1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94124047"/>
        <c:axId val="1194130287"/>
      </c:barChart>
      <c:lineChart>
        <c:grouping val="standard"/>
        <c:varyColors val="0"/>
        <c:ser>
          <c:idx val="1"/>
          <c:order val="1"/>
          <c:tx>
            <c:strRef>
              <c:f>Workings!$N$38</c:f>
              <c:strCache>
                <c:ptCount val="1"/>
                <c:pt idx="0">
                  <c:v>Sum of Total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Workings!$L$39:$L$51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Workings!$N$39:$N$51</c:f>
              <c:numCache>
                <c:formatCode>\$###.0,,\ "M"</c:formatCode>
                <c:ptCount val="12"/>
                <c:pt idx="0">
                  <c:v>7100696.8150103688</c:v>
                </c:pt>
                <c:pt idx="1">
                  <c:v>4365057.8481998323</c:v>
                </c:pt>
                <c:pt idx="2">
                  <c:v>24889161.689999264</c:v>
                </c:pt>
                <c:pt idx="3">
                  <c:v>36267985.127398923</c:v>
                </c:pt>
                <c:pt idx="4">
                  <c:v>10008332.668000655</c:v>
                </c:pt>
                <c:pt idx="5">
                  <c:v>24407019.043250088</c:v>
                </c:pt>
                <c:pt idx="6">
                  <c:v>18782238.212499961</c:v>
                </c:pt>
                <c:pt idx="7">
                  <c:v>20246012.46525031</c:v>
                </c:pt>
                <c:pt idx="8">
                  <c:v>11410831.831150603</c:v>
                </c:pt>
                <c:pt idx="9">
                  <c:v>5235049.4566200338</c:v>
                </c:pt>
                <c:pt idx="10">
                  <c:v>11373938.79857067</c:v>
                </c:pt>
                <c:pt idx="11">
                  <c:v>56974714.671052635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3FE-FA48-AE97-81070169F1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89180352"/>
        <c:axId val="1089195712"/>
      </c:lineChart>
      <c:catAx>
        <c:axId val="11941240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4130287"/>
        <c:crosses val="autoZero"/>
        <c:auto val="1"/>
        <c:lblAlgn val="ctr"/>
        <c:lblOffset val="100"/>
        <c:noMultiLvlLbl val="0"/>
      </c:catAx>
      <c:valAx>
        <c:axId val="1194130287"/>
        <c:scaling>
          <c:orientation val="minMax"/>
        </c:scaling>
        <c:delete val="0"/>
        <c:axPos val="l"/>
        <c:majorGridlines>
          <c:spPr>
            <a:ln>
              <a:solidFill>
                <a:schemeClr val="tx1">
                  <a:lumMod val="15000"/>
                  <a:lumOff val="85000"/>
                </a:schemeClr>
              </a:solidFill>
            </a:ln>
            <a:effectLst/>
          </c:spPr>
        </c:majorGridlines>
        <c:numFmt formatCode="###,\ &quot;K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4124047"/>
        <c:crosses val="autoZero"/>
        <c:crossBetween val="between"/>
      </c:valAx>
      <c:valAx>
        <c:axId val="1089195712"/>
        <c:scaling>
          <c:orientation val="minMax"/>
        </c:scaling>
        <c:delete val="0"/>
        <c:axPos val="r"/>
        <c:numFmt formatCode="\$###.0,,\ &quot;M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9180352"/>
        <c:crosses val="max"/>
        <c:crossBetween val="between"/>
      </c:valAx>
      <c:catAx>
        <c:axId val="1089180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089195712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[Sterling E-Commerce Data 2#.xlsx]Workings!PivotTable13</c:name>
    <c:fmtId val="22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0"/>
            <a:lstStyle/>
            <a:p>
              <a:pPr algn="ctr">
                <a:defRPr lang="en-US" sz="900" b="1" i="0" u="none" strike="noStrike" kern="1200" baseline="0">
                  <a:solidFill>
                    <a:schemeClr val="accent1">
                      <a:lumMod val="50000"/>
                    </a:schemeClr>
                  </a:solidFill>
                  <a:latin typeface="Poppins" panose="00000500000000000000" pitchFamily="2" charset="0"/>
                  <a:ea typeface="+mn-ea"/>
                  <a:cs typeface="Poppins" panose="00000500000000000000" pitchFamily="2" charset="0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0"/>
            <a:lstStyle/>
            <a:p>
              <a:pPr algn="ctr">
                <a:defRPr lang="en-US" sz="900" b="1" i="0" u="none" strike="noStrike" kern="1200" baseline="0">
                  <a:solidFill>
                    <a:schemeClr val="accent1">
                      <a:lumMod val="50000"/>
                    </a:schemeClr>
                  </a:solidFill>
                  <a:latin typeface="Poppins" panose="00000500000000000000" pitchFamily="2" charset="0"/>
                  <a:ea typeface="+mn-ea"/>
                  <a:cs typeface="Poppins" panose="00000500000000000000" pitchFamily="2" charset="0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0"/>
            <a:lstStyle/>
            <a:p>
              <a:pPr algn="ctr">
                <a:defRPr lang="en-US" sz="900" b="1" i="0" u="none" strike="noStrike" kern="1200" baseline="0">
                  <a:solidFill>
                    <a:schemeClr val="accent1">
                      <a:lumMod val="50000"/>
                    </a:schemeClr>
                  </a:solidFill>
                  <a:latin typeface="Poppins" panose="00000500000000000000" pitchFamily="2" charset="0"/>
                  <a:ea typeface="+mn-ea"/>
                  <a:cs typeface="Poppins" panose="00000500000000000000" pitchFamily="2" charset="0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4960775399610846"/>
          <c:y val="9.7472851438593869E-2"/>
          <c:w val="0.85039224600389152"/>
          <c:h val="0.83703623539948502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Workings!$J$29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0227009967312365"/>
                      <c:h val="0.1281363399170593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28A7-4D19-9136-E0E240A88A88}"/>
                </c:ext>
              </c:extLst>
            </c:dLbl>
            <c:dLbl>
              <c:idx val="1"/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0636007922322594"/>
                      <c:h val="0.1281363399170593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28A7-4D19-9136-E0E240A88A88}"/>
                </c:ext>
              </c:extLst>
            </c:dLbl>
            <c:dLbl>
              <c:idx val="2"/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0227009967312365"/>
                      <c:h val="0.1281363399170593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28A7-4D19-9136-E0E240A88A88}"/>
                </c:ext>
              </c:extLst>
            </c:dLbl>
            <c:dLbl>
              <c:idx val="3"/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0636007922322594"/>
                      <c:h val="0.1281363399170593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0-28A7-4D19-9136-E0E240A88A8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Workings!$I$30:$I$34</c:f>
              <c:strCache>
                <c:ptCount val="4"/>
                <c:pt idx="0">
                  <c:v>Qtr4</c:v>
                </c:pt>
                <c:pt idx="1">
                  <c:v>Qtr3</c:v>
                </c:pt>
                <c:pt idx="2">
                  <c:v>Qtr2</c:v>
                </c:pt>
                <c:pt idx="3">
                  <c:v>Qtr1</c:v>
                </c:pt>
              </c:strCache>
            </c:strRef>
          </c:cat>
          <c:val>
            <c:numRef>
              <c:f>Workings!$J$30:$J$34</c:f>
              <c:numCache>
                <c:formatCode>\$###.0,,\ "M"</c:formatCode>
                <c:ptCount val="4"/>
                <c:pt idx="0">
                  <c:v>73583702.926238671</c:v>
                </c:pt>
                <c:pt idx="1">
                  <c:v>50439082.508891352</c:v>
                </c:pt>
                <c:pt idx="2">
                  <c:v>70683336.838641837</c:v>
                </c:pt>
                <c:pt idx="3">
                  <c:v>36354916.353204079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073-9544-9590-DBA242B3F8FF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141658431"/>
        <c:axId val="1141658911"/>
      </c:barChart>
      <c:catAx>
        <c:axId val="1141658431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1658911"/>
        <c:crosses val="autoZero"/>
        <c:auto val="1"/>
        <c:lblAlgn val="ctr"/>
        <c:lblOffset val="100"/>
        <c:noMultiLvlLbl val="0"/>
      </c:catAx>
      <c:valAx>
        <c:axId val="114165891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\$###.0,,\ &quot;M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165843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[Sterling E-Commerce Data 2#.xlsx]Workings!PivotTable7</c:name>
    <c:fmtId val="9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1" i="0" u="none" strike="noStrike" kern="1200" baseline="0">
                  <a:solidFill>
                    <a:srgbClr val="FFFFFF">
                      <a:lumMod val="75000"/>
                    </a:srgbClr>
                  </a:solidFill>
                  <a:latin typeface="Poppins" panose="00000500000000000000" pitchFamily="2" charset="0"/>
                  <a:ea typeface="+mn-ea"/>
                  <a:cs typeface="Poppins" panose="00000500000000000000" pitchFamily="2" charset="0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19050">
            <a:noFill/>
          </a:ln>
          <a:effectLst/>
        </c:spPr>
        <c:dLbl>
          <c:idx val="0"/>
          <c:layout>
            <c:manualLayout>
              <c:x val="0.2303370786516854"/>
              <c:y val="0.44166666666666665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1" i="0" u="none" strike="noStrike" kern="1200" baseline="0">
                  <a:solidFill>
                    <a:srgbClr val="FFFFFF">
                      <a:lumMod val="75000"/>
                    </a:srgbClr>
                  </a:solidFill>
                  <a:latin typeface="Poppins" panose="00000500000000000000" pitchFamily="2" charset="0"/>
                  <a:ea typeface="+mn-ea"/>
                  <a:cs typeface="Poppins" panose="00000500000000000000" pitchFamily="2" charset="0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6">
              <a:lumMod val="6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2">
              <a:lumMod val="60000"/>
              <a:lumOff val="40000"/>
              <a:alpha val="99000"/>
            </a:schemeClr>
          </a:solidFill>
          <a:ln w="19050">
            <a:noFill/>
          </a:ln>
          <a:effectLst/>
        </c:spPr>
        <c:dLbl>
          <c:idx val="0"/>
          <c:layout>
            <c:manualLayout>
              <c:x val="-0.2303370786516854"/>
              <c:y val="0.19166666666666668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1" i="0" u="none" strike="noStrike" kern="1200" baseline="0">
                  <a:solidFill>
                    <a:srgbClr val="FFFFFF">
                      <a:lumMod val="75000"/>
                    </a:srgbClr>
                  </a:solidFill>
                  <a:latin typeface="Poppins" panose="00000500000000000000" pitchFamily="2" charset="0"/>
                  <a:ea typeface="+mn-ea"/>
                  <a:cs typeface="Poppins" panose="00000500000000000000" pitchFamily="2" charset="0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3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1" i="0" u="none" strike="noStrike" kern="1200" baseline="0">
                  <a:solidFill>
                    <a:srgbClr val="FFFFFF">
                      <a:lumMod val="75000"/>
                    </a:srgbClr>
                  </a:solidFill>
                  <a:latin typeface="Poppins" panose="00000500000000000000" pitchFamily="2" charset="0"/>
                  <a:ea typeface="+mn-ea"/>
                  <a:cs typeface="Poppins" panose="00000500000000000000" pitchFamily="2" charset="0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2">
              <a:lumMod val="60000"/>
              <a:lumOff val="40000"/>
              <a:alpha val="99000"/>
            </a:schemeClr>
          </a:solidFill>
          <a:ln w="19050">
            <a:noFill/>
          </a:ln>
          <a:effectLst/>
        </c:spPr>
        <c:dLbl>
          <c:idx val="0"/>
          <c:layout>
            <c:manualLayout>
              <c:x val="-0.2303370786516854"/>
              <c:y val="0.19166666666666668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1" i="0" u="none" strike="noStrike" kern="1200" baseline="0">
                  <a:solidFill>
                    <a:srgbClr val="FFFFFF">
                      <a:lumMod val="75000"/>
                    </a:srgbClr>
                  </a:solidFill>
                  <a:latin typeface="Poppins" panose="00000500000000000000" pitchFamily="2" charset="0"/>
                  <a:ea typeface="+mn-ea"/>
                  <a:cs typeface="Poppins" panose="00000500000000000000" pitchFamily="2" charset="0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1" i="0" u="none" strike="noStrike" kern="1200" baseline="0">
                  <a:solidFill>
                    <a:srgbClr val="FFFFFF">
                      <a:lumMod val="75000"/>
                    </a:srgbClr>
                  </a:solidFill>
                  <a:latin typeface="Poppins" panose="00000500000000000000" pitchFamily="2" charset="0"/>
                  <a:ea typeface="+mn-ea"/>
                  <a:cs typeface="Poppins" panose="00000500000000000000" pitchFamily="2" charset="0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solidFill>
            <a:schemeClr val="accent2">
              <a:lumMod val="60000"/>
              <a:lumOff val="40000"/>
              <a:alpha val="99000"/>
            </a:schemeClr>
          </a:solidFill>
          <a:ln w="19050">
            <a:noFill/>
          </a:ln>
          <a:effectLst/>
        </c:spPr>
        <c:dLbl>
          <c:idx val="0"/>
          <c:layout>
            <c:manualLayout>
              <c:x val="-0.2303370786516854"/>
              <c:y val="0.19166666666666668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1" i="0" u="none" strike="noStrike" kern="1200" baseline="0">
                  <a:solidFill>
                    <a:srgbClr val="FFFFFF">
                      <a:lumMod val="75000"/>
                    </a:srgbClr>
                  </a:solidFill>
                  <a:latin typeface="Poppins" panose="00000500000000000000" pitchFamily="2" charset="0"/>
                  <a:ea typeface="+mn-ea"/>
                  <a:cs typeface="Poppins" panose="00000500000000000000" pitchFamily="2" charset="0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Workings!$P$9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646-C846-B2B6-C93D10915E6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646-C846-B2B6-C93D10915E6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646-C846-B2B6-C93D10915E6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646-C846-B2B6-C93D10915E69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0646-C846-B2B6-C93D10915E69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0646-C846-B2B6-C93D10915E69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0646-C846-B2B6-C93D10915E69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0646-C846-B2B6-C93D10915E69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0646-C846-B2B6-C93D10915E69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0646-C846-B2B6-C93D10915E69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0646-C846-B2B6-C93D10915E69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0646-C846-B2B6-C93D10915E69}"/>
              </c:ext>
            </c:extLst>
          </c:dPt>
          <c:dLbls>
            <c:dLbl>
              <c:idx val="0"/>
              <c:layout>
                <c:manualLayout>
                  <c:x val="5.5152075752428309E-2"/>
                  <c:y val="-0.13308195165625206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646-C846-B2B6-C93D10915E69}"/>
                </c:ext>
              </c:extLst>
            </c:dLbl>
            <c:dLbl>
              <c:idx val="1"/>
              <c:layout>
                <c:manualLayout>
                  <c:x val="-0.12389228689477323"/>
                  <c:y val="-0.1405679068827333"/>
                </c:manualLayout>
              </c:layout>
              <c:spPr>
                <a:solidFill>
                  <a:prstClr val="white"/>
                </a:solidFill>
                <a:ln>
                  <a:solidFill>
                    <a:prstClr val="black">
                      <a:lumMod val="25000"/>
                      <a:lumOff val="75000"/>
                    </a:prst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26162980718597412"/>
                      <c:h val="0.1670638537189738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0646-C846-B2B6-C93D10915E69}"/>
                </c:ext>
              </c:extLst>
            </c:dLbl>
            <c:dLbl>
              <c:idx val="2"/>
              <c:layout>
                <c:manualLayout>
                  <c:x val="0.14000142306385649"/>
                  <c:y val="-0.10646556132500164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646-C846-B2B6-C93D10915E69}"/>
                </c:ext>
              </c:extLst>
            </c:dLbl>
            <c:dLbl>
              <c:idx val="3"/>
              <c:layout>
                <c:manualLayout>
                  <c:x val="0.19091103145071323"/>
                  <c:y val="5.3232780662500817E-3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646-C846-B2B6-C93D10915E69}"/>
                </c:ext>
              </c:extLst>
            </c:dLbl>
            <c:dLbl>
              <c:idx val="4"/>
              <c:layout>
                <c:manualLayout>
                  <c:x val="8.4849347311428097E-2"/>
                  <c:y val="0.17566817618625269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646-C846-B2B6-C93D10915E69}"/>
                </c:ext>
              </c:extLst>
            </c:dLbl>
            <c:dLbl>
              <c:idx val="5"/>
              <c:layout>
                <c:manualLayout>
                  <c:x val="-5.0909608386856903E-2"/>
                  <c:y val="0.1117888393912516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0646-C846-B2B6-C93D10915E69}"/>
                </c:ext>
              </c:extLst>
            </c:dLbl>
            <c:dLbl>
              <c:idx val="6"/>
              <c:layout>
                <c:manualLayout>
                  <c:x val="-9.3334282042570993E-2"/>
                  <c:y val="0.14905178585500228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0646-C846-B2B6-C93D10915E69}"/>
                </c:ext>
              </c:extLst>
            </c:dLbl>
            <c:dLbl>
              <c:idx val="7"/>
              <c:layout>
                <c:manualLayout>
                  <c:x val="-0.14000142306385649"/>
                  <c:y val="0.19163801038500294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0646-C846-B2B6-C93D10915E69}"/>
                </c:ext>
              </c:extLst>
            </c:dLbl>
            <c:dLbl>
              <c:idx val="8"/>
              <c:layout>
                <c:manualLayout>
                  <c:x val="-0.14848635779499933"/>
                  <c:y val="9.5819005192501472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646-C846-B2B6-C93D10915E69}"/>
                </c:ext>
              </c:extLst>
            </c:dLbl>
            <c:dLbl>
              <c:idx val="9"/>
              <c:layout>
                <c:manualLayout>
                  <c:x val="-0.16969869462285636"/>
                  <c:y val="-4.8796151909981613E-17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646-C846-B2B6-C93D10915E69}"/>
                </c:ext>
              </c:extLst>
            </c:dLbl>
            <c:dLbl>
              <c:idx val="10"/>
              <c:layout>
                <c:manualLayout>
                  <c:x val="-0.25030557456871311"/>
                  <c:y val="-0.11178883939125171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646-C846-B2B6-C93D10915E69}"/>
                </c:ext>
              </c:extLst>
            </c:dLbl>
            <c:dLbl>
              <c:idx val="11"/>
              <c:layout>
                <c:manualLayout>
                  <c:x val="-0.10181921677371385"/>
                  <c:y val="-0.13670471483157484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646-C846-B2B6-C93D10915E69}"/>
                </c:ext>
              </c:extLst>
            </c:dLbl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Workings!$O$10:$O$12</c:f>
              <c:strCache>
                <c:ptCount val="2"/>
                <c:pt idx="0">
                  <c:v>2021</c:v>
                </c:pt>
                <c:pt idx="1">
                  <c:v>2022</c:v>
                </c:pt>
              </c:strCache>
            </c:strRef>
          </c:cat>
          <c:val>
            <c:numRef>
              <c:f>Workings!$P$10:$P$12</c:f>
              <c:numCache>
                <c:formatCode>\$###.0,,\ "M"</c:formatCode>
                <c:ptCount val="2"/>
                <c:pt idx="0">
                  <c:v>73583702.926238671</c:v>
                </c:pt>
                <c:pt idx="1">
                  <c:v>157477335.7008301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0646-C846-B2B6-C93D10915E6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[Sterling E-Commerce Data 2#.xlsx]Workings!PivotTable17</c:name>
    <c:fmtId val="6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Workings!$J$40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explosion val="24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910-4F4E-8220-B2E8BD90C3E6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910-4F4E-8220-B2E8BD90C3E6}"/>
              </c:ext>
            </c:extLst>
          </c:dPt>
          <c:dLbls>
            <c:dLbl>
              <c:idx val="1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4348148323963101"/>
                      <c:h val="0.14880343395154497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6910-4F4E-8220-B2E8BD90C3E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Workings!$I$41:$I$43</c:f>
              <c:strCache>
                <c:ptCount val="2"/>
                <c:pt idx="0">
                  <c:v>New</c:v>
                </c:pt>
                <c:pt idx="1">
                  <c:v>Returning</c:v>
                </c:pt>
              </c:strCache>
            </c:strRef>
          </c:cat>
          <c:val>
            <c:numRef>
              <c:f>Workings!$J$41:$J$43</c:f>
              <c:numCache>
                <c:formatCode>0%</c:formatCode>
                <c:ptCount val="2"/>
                <c:pt idx="0">
                  <c:v>0.56943723218985243</c:v>
                </c:pt>
                <c:pt idx="1">
                  <c:v>0.43056276781014757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910-4F4E-8220-B2E8BD90C3E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[Sterling E-Commerce Data 2#.xlsx]Workings!PivotTable5</c:name>
    <c:fmtId val="10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Workings!$F$23</c:f>
              <c:strCache>
                <c:ptCount val="1"/>
                <c:pt idx="0">
                  <c:v>Total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cat>
            <c:strRef>
              <c:f>Workings!$E$24:$E$73</c:f>
              <c:strCache>
                <c:ptCount val="49"/>
                <c:pt idx="0">
                  <c:v>Texas</c:v>
                </c:pt>
                <c:pt idx="1">
                  <c:v>California</c:v>
                </c:pt>
                <c:pt idx="2">
                  <c:v>New York</c:v>
                </c:pt>
                <c:pt idx="3">
                  <c:v>Pennsylvania</c:v>
                </c:pt>
                <c:pt idx="4">
                  <c:v>Illinois</c:v>
                </c:pt>
                <c:pt idx="5">
                  <c:v>Florida</c:v>
                </c:pt>
                <c:pt idx="6">
                  <c:v>Virginia</c:v>
                </c:pt>
                <c:pt idx="7">
                  <c:v>Ohio</c:v>
                </c:pt>
                <c:pt idx="8">
                  <c:v>Missouri</c:v>
                </c:pt>
                <c:pt idx="9">
                  <c:v>Kentucky</c:v>
                </c:pt>
                <c:pt idx="10">
                  <c:v>Mississippi</c:v>
                </c:pt>
                <c:pt idx="11">
                  <c:v>North Carolina</c:v>
                </c:pt>
                <c:pt idx="12">
                  <c:v>Indiana</c:v>
                </c:pt>
                <c:pt idx="13">
                  <c:v>Iowa</c:v>
                </c:pt>
                <c:pt idx="14">
                  <c:v>Minnesota</c:v>
                </c:pt>
                <c:pt idx="15">
                  <c:v>West Virginia</c:v>
                </c:pt>
                <c:pt idx="16">
                  <c:v>Michigan</c:v>
                </c:pt>
                <c:pt idx="17">
                  <c:v>Georgia</c:v>
                </c:pt>
                <c:pt idx="18">
                  <c:v>New Jersey</c:v>
                </c:pt>
                <c:pt idx="19">
                  <c:v>Tennessee</c:v>
                </c:pt>
                <c:pt idx="20">
                  <c:v>Oklahoma</c:v>
                </c:pt>
                <c:pt idx="21">
                  <c:v>Massachusetts</c:v>
                </c:pt>
                <c:pt idx="22">
                  <c:v>Wisconsin</c:v>
                </c:pt>
                <c:pt idx="23">
                  <c:v>Alabama</c:v>
                </c:pt>
                <c:pt idx="24">
                  <c:v>Colorado</c:v>
                </c:pt>
                <c:pt idx="25">
                  <c:v>Washington</c:v>
                </c:pt>
                <c:pt idx="26">
                  <c:v>Louisiana</c:v>
                </c:pt>
                <c:pt idx="27">
                  <c:v>Arkansas</c:v>
                </c:pt>
                <c:pt idx="28">
                  <c:v>Montana</c:v>
                </c:pt>
                <c:pt idx="29">
                  <c:v>Kansas</c:v>
                </c:pt>
                <c:pt idx="30">
                  <c:v>Maryland</c:v>
                </c:pt>
                <c:pt idx="31">
                  <c:v>Arizona</c:v>
                </c:pt>
                <c:pt idx="32">
                  <c:v>Maine</c:v>
                </c:pt>
                <c:pt idx="33">
                  <c:v>Nebraska</c:v>
                </c:pt>
                <c:pt idx="34">
                  <c:v>Vermont</c:v>
                </c:pt>
                <c:pt idx="35">
                  <c:v>Oregon</c:v>
                </c:pt>
                <c:pt idx="36">
                  <c:v>North Dakota</c:v>
                </c:pt>
                <c:pt idx="37">
                  <c:v>South Carolina</c:v>
                </c:pt>
                <c:pt idx="38">
                  <c:v>New Mexico</c:v>
                </c:pt>
                <c:pt idx="39">
                  <c:v>South Dakota</c:v>
                </c:pt>
                <c:pt idx="40">
                  <c:v>Utah</c:v>
                </c:pt>
                <c:pt idx="41">
                  <c:v>Connecticut</c:v>
                </c:pt>
                <c:pt idx="42">
                  <c:v>Idaho</c:v>
                </c:pt>
                <c:pt idx="43">
                  <c:v>Nevada</c:v>
                </c:pt>
                <c:pt idx="44">
                  <c:v>New Hampshire</c:v>
                </c:pt>
                <c:pt idx="45">
                  <c:v>#N/A</c:v>
                </c:pt>
                <c:pt idx="46">
                  <c:v>Wyoming</c:v>
                </c:pt>
                <c:pt idx="47">
                  <c:v>Delaware</c:v>
                </c:pt>
                <c:pt idx="48">
                  <c:v>Rhode Island</c:v>
                </c:pt>
              </c:strCache>
            </c:strRef>
          </c:cat>
          <c:val>
            <c:numRef>
              <c:f>Workings!$F$24:$F$73</c:f>
              <c:numCache>
                <c:formatCode>\$###.0,,\ "M"</c:formatCode>
                <c:ptCount val="49"/>
                <c:pt idx="0">
                  <c:v>15467455.653980808</c:v>
                </c:pt>
                <c:pt idx="1">
                  <c:v>13876177.400760805</c:v>
                </c:pt>
                <c:pt idx="2">
                  <c:v>11365097.304790456</c:v>
                </c:pt>
                <c:pt idx="3">
                  <c:v>10159042.311390312</c:v>
                </c:pt>
                <c:pt idx="4">
                  <c:v>9106894.890350176</c:v>
                </c:pt>
                <c:pt idx="5">
                  <c:v>8459036.7704502176</c:v>
                </c:pt>
                <c:pt idx="6">
                  <c:v>8193937.1551401475</c:v>
                </c:pt>
                <c:pt idx="7">
                  <c:v>8147443.0196701568</c:v>
                </c:pt>
                <c:pt idx="8">
                  <c:v>8000869.799570174</c:v>
                </c:pt>
                <c:pt idx="9">
                  <c:v>6994808.6002501408</c:v>
                </c:pt>
                <c:pt idx="10">
                  <c:v>6485482.5504300483</c:v>
                </c:pt>
                <c:pt idx="11">
                  <c:v>6363722.5347601222</c:v>
                </c:pt>
                <c:pt idx="12">
                  <c:v>6307448.7401999785</c:v>
                </c:pt>
                <c:pt idx="13">
                  <c:v>6254494.3190800119</c:v>
                </c:pt>
                <c:pt idx="14">
                  <c:v>5384619.8958399873</c:v>
                </c:pt>
                <c:pt idx="15">
                  <c:v>5284802.3503699787</c:v>
                </c:pt>
                <c:pt idx="16">
                  <c:v>5181664.448329973</c:v>
                </c:pt>
                <c:pt idx="17">
                  <c:v>5162798.8736499548</c:v>
                </c:pt>
                <c:pt idx="18">
                  <c:v>5130791.728959946</c:v>
                </c:pt>
                <c:pt idx="19">
                  <c:v>4530630.4766099565</c:v>
                </c:pt>
                <c:pt idx="20">
                  <c:v>4244667.2708599186</c:v>
                </c:pt>
                <c:pt idx="21">
                  <c:v>4180136.8916399432</c:v>
                </c:pt>
                <c:pt idx="22">
                  <c:v>4067435.576039928</c:v>
                </c:pt>
                <c:pt idx="23">
                  <c:v>3802490.3840299216</c:v>
                </c:pt>
                <c:pt idx="24">
                  <c:v>3772434.6700199139</c:v>
                </c:pt>
                <c:pt idx="25">
                  <c:v>3765998.0300899534</c:v>
                </c:pt>
                <c:pt idx="26">
                  <c:v>3729478.3476199415</c:v>
                </c:pt>
                <c:pt idx="27">
                  <c:v>3708783.3344299393</c:v>
                </c:pt>
                <c:pt idx="28">
                  <c:v>3276356.1892099846</c:v>
                </c:pt>
                <c:pt idx="29">
                  <c:v>3260089.3620199426</c:v>
                </c:pt>
                <c:pt idx="30">
                  <c:v>3123251.640189955</c:v>
                </c:pt>
                <c:pt idx="31">
                  <c:v>3116258.0700599719</c:v>
                </c:pt>
                <c:pt idx="32">
                  <c:v>2846749.0209999834</c:v>
                </c:pt>
                <c:pt idx="33">
                  <c:v>2829866.9726499491</c:v>
                </c:pt>
                <c:pt idx="34">
                  <c:v>2751958.3220099616</c:v>
                </c:pt>
                <c:pt idx="35">
                  <c:v>2496124.0920099868</c:v>
                </c:pt>
                <c:pt idx="36">
                  <c:v>2420394.8348599789</c:v>
                </c:pt>
                <c:pt idx="37">
                  <c:v>2303707.7525699697</c:v>
                </c:pt>
                <c:pt idx="38">
                  <c:v>2193450.0990099814</c:v>
                </c:pt>
                <c:pt idx="39">
                  <c:v>1959410.1859199898</c:v>
                </c:pt>
                <c:pt idx="40">
                  <c:v>1957997.6382399946</c:v>
                </c:pt>
                <c:pt idx="41">
                  <c:v>1893172.3915599915</c:v>
                </c:pt>
                <c:pt idx="42">
                  <c:v>1678923.1018999971</c:v>
                </c:pt>
                <c:pt idx="43">
                  <c:v>1360255.176999999</c:v>
                </c:pt>
                <c:pt idx="44">
                  <c:v>1331460.4239900003</c:v>
                </c:pt>
                <c:pt idx="45">
                  <c:v>1311284.4079799985</c:v>
                </c:pt>
                <c:pt idx="46">
                  <c:v>1034335.9200000027</c:v>
                </c:pt>
                <c:pt idx="47">
                  <c:v>481511.57003000157</c:v>
                </c:pt>
                <c:pt idx="48">
                  <c:v>305838.12549999979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E4-4740-89FA-36C83B49ADE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22"/>
        <c:axId val="1194170127"/>
        <c:axId val="1194170607"/>
      </c:barChart>
      <c:catAx>
        <c:axId val="11941701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4170607"/>
        <c:crosses val="autoZero"/>
        <c:auto val="1"/>
        <c:lblAlgn val="ctr"/>
        <c:lblOffset val="100"/>
        <c:noMultiLvlLbl val="0"/>
      </c:catAx>
      <c:valAx>
        <c:axId val="1194170607"/>
        <c:scaling>
          <c:orientation val="minMax"/>
        </c:scaling>
        <c:delete val="0"/>
        <c:axPos val="l"/>
        <c:numFmt formatCode="\$###.0,,\ &quot;M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417012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[Sterling E-Commerce Data 2#.xlsx]Workings!PivotTable3</c:name>
    <c:fmtId val="16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0"/>
            <a:lstStyle/>
            <a:p>
              <a:pPr algn="ctr">
                <a:defRPr lang="en-US" sz="900" b="1" i="0" u="none" strike="noStrike" kern="1200" baseline="0">
                  <a:solidFill>
                    <a:schemeClr val="accent1">
                      <a:lumMod val="50000"/>
                    </a:schemeClr>
                  </a:solidFill>
                  <a:latin typeface="Poppins" panose="00000500000000000000" pitchFamily="2" charset="0"/>
                  <a:ea typeface="+mn-ea"/>
                  <a:cs typeface="Poppins" panose="00000500000000000000" pitchFamily="2" charset="0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0"/>
            <a:lstStyle/>
            <a:p>
              <a:pPr algn="ctr">
                <a:defRPr lang="en-US" sz="900" b="1" i="0" u="none" strike="noStrike" kern="1200" baseline="0">
                  <a:solidFill>
                    <a:schemeClr val="accent1">
                      <a:lumMod val="50000"/>
                    </a:schemeClr>
                  </a:solidFill>
                  <a:latin typeface="Poppins" panose="00000500000000000000" pitchFamily="2" charset="0"/>
                  <a:ea typeface="+mn-ea"/>
                  <a:cs typeface="Poppins" panose="00000500000000000000" pitchFamily="2" charset="0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0"/>
            <a:lstStyle/>
            <a:p>
              <a:pPr algn="ctr">
                <a:defRPr lang="en-US" sz="900" b="1" i="0" u="none" strike="noStrike" kern="1200" baseline="0">
                  <a:solidFill>
                    <a:schemeClr val="accent1">
                      <a:lumMod val="50000"/>
                    </a:schemeClr>
                  </a:solidFill>
                  <a:latin typeface="Poppins" panose="00000500000000000000" pitchFamily="2" charset="0"/>
                  <a:ea typeface="+mn-ea"/>
                  <a:cs typeface="Poppins" panose="00000500000000000000" pitchFamily="2" charset="0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Workings!$B$13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0"/>
              <a:lstStyle/>
              <a:p>
                <a:pPr algn="ctr">
                  <a:defRPr lang="en-US" sz="900" b="1" i="0" u="none" strike="noStrike" kern="1200" baseline="0">
                    <a:solidFill>
                      <a:schemeClr val="accent1">
                        <a:lumMod val="50000"/>
                      </a:schemeClr>
                    </a:solidFill>
                    <a:latin typeface="Poppins" panose="00000500000000000000" pitchFamily="2" charset="0"/>
                    <a:ea typeface="+mn-ea"/>
                    <a:cs typeface="Poppins" panose="00000500000000000000" pitchFamily="2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Workings!$A$14:$A$18</c:f>
              <c:strCache>
                <c:ptCount val="4"/>
                <c:pt idx="0">
                  <c:v>West</c:v>
                </c:pt>
                <c:pt idx="1">
                  <c:v>Northeast</c:v>
                </c:pt>
                <c:pt idx="2">
                  <c:v>Midwest</c:v>
                </c:pt>
                <c:pt idx="3">
                  <c:v>South</c:v>
                </c:pt>
              </c:strCache>
            </c:strRef>
          </c:cat>
          <c:val>
            <c:numRef>
              <c:f>Workings!$B$14:$B$18</c:f>
              <c:numCache>
                <c:formatCode>\$###,,\ "M"</c:formatCode>
                <c:ptCount val="4"/>
                <c:pt idx="0">
                  <c:v>38528310.388294883</c:v>
                </c:pt>
                <c:pt idx="1">
                  <c:v>39964246.520835824</c:v>
                </c:pt>
                <c:pt idx="2">
                  <c:v>62920632.04451371</c:v>
                </c:pt>
                <c:pt idx="3">
                  <c:v>89647849.673354581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1B6-F04B-ADDE-DD3D704635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"/>
        <c:overlap val="100"/>
        <c:axId val="1089156832"/>
        <c:axId val="1089149632"/>
      </c:barChart>
      <c:catAx>
        <c:axId val="108915683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1" i="0" u="none" strike="noStrike" kern="1200" baseline="0">
                <a:solidFill>
                  <a:schemeClr val="bg1">
                    <a:lumMod val="75000"/>
                  </a:schemeClr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pPr>
            <a:endParaRPr lang="en-US"/>
          </a:p>
        </c:txPr>
        <c:crossAx val="1089149632"/>
        <c:crosses val="autoZero"/>
        <c:auto val="1"/>
        <c:lblAlgn val="ctr"/>
        <c:lblOffset val="100"/>
        <c:noMultiLvlLbl val="0"/>
      </c:catAx>
      <c:valAx>
        <c:axId val="1089149632"/>
        <c:scaling>
          <c:orientation val="minMax"/>
        </c:scaling>
        <c:delete val="1"/>
        <c:axPos val="b"/>
        <c:numFmt formatCode="\$###,,\ &quot;M&quot;" sourceLinked="1"/>
        <c:majorTickMark val="none"/>
        <c:minorTickMark val="none"/>
        <c:tickLblPos val="none"/>
        <c:crossAx val="1089156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 algn="ctr">
        <a:defRPr lang="en-US" sz="900" b="1" i="0" u="none" strike="noStrike" kern="1200" baseline="0">
          <a:solidFill>
            <a:schemeClr val="bg1">
              <a:lumMod val="75000"/>
            </a:schemeClr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[Sterling E-Commerce Data 2#.xlsx]Workings!PivotTable4</c:name>
    <c:fmtId val="8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1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Poppins" panose="00000500000000000000" pitchFamily="2" charset="0"/>
                  <a:ea typeface="+mn-ea"/>
                  <a:cs typeface="Poppins" panose="00000500000000000000" pitchFamily="2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1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Poppins" panose="00000500000000000000" pitchFamily="2" charset="0"/>
                  <a:ea typeface="+mn-ea"/>
                  <a:cs typeface="Poppins" panose="00000500000000000000" pitchFamily="2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1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Poppins" panose="00000500000000000000" pitchFamily="2" charset="0"/>
                  <a:ea typeface="+mn-ea"/>
                  <a:cs typeface="Poppins" panose="00000500000000000000" pitchFamily="2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31550080433494199"/>
          <c:y val="0.12790697674418605"/>
          <c:w val="0.5952441428692381"/>
          <c:h val="0.7678294573643410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Workings!$F$3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Workings!$E$4:$E$17</c:f>
              <c:strCache>
                <c:ptCount val="13"/>
                <c:pt idx="0">
                  <c:v>financesettlement</c:v>
                </c:pt>
                <c:pt idx="1">
                  <c:v>cashatdoorstep</c:v>
                </c:pt>
                <c:pt idx="2">
                  <c:v>mcblite</c:v>
                </c:pt>
                <c:pt idx="3">
                  <c:v>apg</c:v>
                </c:pt>
                <c:pt idx="4">
                  <c:v>customercredit</c:v>
                </c:pt>
                <c:pt idx="5">
                  <c:v>jazzwallet</c:v>
                </c:pt>
                <c:pt idx="6">
                  <c:v>jazzvoucher</c:v>
                </c:pt>
                <c:pt idx="7">
                  <c:v>Easypay_MA</c:v>
                </c:pt>
                <c:pt idx="8">
                  <c:v>cod</c:v>
                </c:pt>
                <c:pt idx="9">
                  <c:v>Payaxis</c:v>
                </c:pt>
                <c:pt idx="10">
                  <c:v>easypay_voucher</c:v>
                </c:pt>
                <c:pt idx="11">
                  <c:v>bankalfalah</c:v>
                </c:pt>
                <c:pt idx="12">
                  <c:v>Easypay</c:v>
                </c:pt>
              </c:strCache>
            </c:strRef>
          </c:cat>
          <c:val>
            <c:numRef>
              <c:f>Workings!$F$4:$F$17</c:f>
              <c:numCache>
                <c:formatCode>\$###.0,,\ "M"</c:formatCode>
                <c:ptCount val="13"/>
                <c:pt idx="0">
                  <c:v>2059.9</c:v>
                </c:pt>
                <c:pt idx="1">
                  <c:v>3799.2</c:v>
                </c:pt>
                <c:pt idx="2">
                  <c:v>163340.79999999999</c:v>
                </c:pt>
                <c:pt idx="3">
                  <c:v>1360129.2609999941</c:v>
                </c:pt>
                <c:pt idx="4">
                  <c:v>1916578.4099999925</c:v>
                </c:pt>
                <c:pt idx="5">
                  <c:v>2498594.5679999702</c:v>
                </c:pt>
                <c:pt idx="6">
                  <c:v>5481296.2090000156</c:v>
                </c:pt>
                <c:pt idx="7">
                  <c:v>6662707.2450000597</c:v>
                </c:pt>
                <c:pt idx="8">
                  <c:v>32465689.389987689</c:v>
                </c:pt>
                <c:pt idx="9">
                  <c:v>37593565.814878784</c:v>
                </c:pt>
                <c:pt idx="10">
                  <c:v>41492370.864001796</c:v>
                </c:pt>
                <c:pt idx="11">
                  <c:v>47231829.851645969</c:v>
                </c:pt>
                <c:pt idx="12">
                  <c:v>54189077.113480411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D5-4A40-99D5-43BED7DF54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089179872"/>
        <c:axId val="1089194272"/>
      </c:barChart>
      <c:catAx>
        <c:axId val="108917987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9194272"/>
        <c:crosses val="autoZero"/>
        <c:auto val="1"/>
        <c:lblAlgn val="ctr"/>
        <c:lblOffset val="100"/>
        <c:noMultiLvlLbl val="0"/>
      </c:catAx>
      <c:valAx>
        <c:axId val="10891942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\$###.0,,\ &quot;M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9179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[Sterling E-Commerce Data 2#.xlsx]Workings!PivotTable12</c:name>
    <c:fmtId val="19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</c:pivotFmt>
      <c:pivotFmt>
        <c:idx val="7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Workings!$B$21</c:f>
              <c:strCache>
                <c:ptCount val="1"/>
                <c:pt idx="0">
                  <c:v>Total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Pt>
            <c:idx val="5"/>
            <c:invertIfNegative val="0"/>
            <c:bubble3D val="0"/>
            <c:spPr>
              <a:pattFill prst="narHorz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ln>
                <a:noFill/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BAF4-5B49-8833-A79AF8D21C3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Workings!$A$22:$A$37</c:f>
              <c:strCache>
                <c:ptCount val="15"/>
                <c:pt idx="0">
                  <c:v>Mobiles &amp; Tablets</c:v>
                </c:pt>
                <c:pt idx="1">
                  <c:v>Others</c:v>
                </c:pt>
                <c:pt idx="2">
                  <c:v>Men's Fashion</c:v>
                </c:pt>
                <c:pt idx="3">
                  <c:v>Superstore</c:v>
                </c:pt>
                <c:pt idx="4">
                  <c:v>Appliances</c:v>
                </c:pt>
                <c:pt idx="5">
                  <c:v>Women's Fashion</c:v>
                </c:pt>
                <c:pt idx="6">
                  <c:v>Beauty &amp; Grooming</c:v>
                </c:pt>
                <c:pt idx="7">
                  <c:v>Home &amp; Living</c:v>
                </c:pt>
                <c:pt idx="8">
                  <c:v>Entertainment</c:v>
                </c:pt>
                <c:pt idx="9">
                  <c:v>Health &amp; Sports</c:v>
                </c:pt>
                <c:pt idx="10">
                  <c:v>Soghaat</c:v>
                </c:pt>
                <c:pt idx="11">
                  <c:v>Kids &amp; Baby</c:v>
                </c:pt>
                <c:pt idx="12">
                  <c:v>Computing</c:v>
                </c:pt>
                <c:pt idx="13">
                  <c:v>School &amp; Education</c:v>
                </c:pt>
                <c:pt idx="14">
                  <c:v>Books</c:v>
                </c:pt>
              </c:strCache>
            </c:strRef>
          </c:cat>
          <c:val>
            <c:numRef>
              <c:f>Workings!$B$22:$B$37</c:f>
              <c:numCache>
                <c:formatCode>###,\ "K"</c:formatCode>
                <c:ptCount val="15"/>
                <c:pt idx="0">
                  <c:v>133221</c:v>
                </c:pt>
                <c:pt idx="1">
                  <c:v>108540</c:v>
                </c:pt>
                <c:pt idx="2">
                  <c:v>101212</c:v>
                </c:pt>
                <c:pt idx="3">
                  <c:v>99503</c:v>
                </c:pt>
                <c:pt idx="4">
                  <c:v>81688</c:v>
                </c:pt>
                <c:pt idx="5">
                  <c:v>78116</c:v>
                </c:pt>
                <c:pt idx="6">
                  <c:v>69981</c:v>
                </c:pt>
                <c:pt idx="7">
                  <c:v>41275</c:v>
                </c:pt>
                <c:pt idx="8">
                  <c:v>34330</c:v>
                </c:pt>
                <c:pt idx="9">
                  <c:v>28388</c:v>
                </c:pt>
                <c:pt idx="10">
                  <c:v>28037</c:v>
                </c:pt>
                <c:pt idx="11">
                  <c:v>20454</c:v>
                </c:pt>
                <c:pt idx="12">
                  <c:v>20295</c:v>
                </c:pt>
                <c:pt idx="13">
                  <c:v>4406</c:v>
                </c:pt>
                <c:pt idx="14">
                  <c:v>2131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AF4-5B49-8833-A79AF8D21C3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22"/>
        <c:axId val="1089145792"/>
        <c:axId val="1089151552"/>
      </c:barChart>
      <c:catAx>
        <c:axId val="1089145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9151552"/>
        <c:crosses val="autoZero"/>
        <c:auto val="1"/>
        <c:lblAlgn val="ctr"/>
        <c:lblOffset val="100"/>
        <c:noMultiLvlLbl val="0"/>
      </c:catAx>
      <c:valAx>
        <c:axId val="1089151552"/>
        <c:scaling>
          <c:orientation val="minMax"/>
        </c:scaling>
        <c:delete val="0"/>
        <c:axPos val="l"/>
        <c:numFmt formatCode="###,\ &quot;K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9145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15875" cap="flat" cmpd="sng" algn="ctr">
        <a:solidFill>
          <a:schemeClr val="tx1">
            <a:lumMod val="65000"/>
            <a:lumOff val="3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hdphoto2.wdp>
</file>

<file path=ppt/media/image1.jpeg>
</file>

<file path=ppt/media/image2.png>
</file>

<file path=ppt/media/image3.jpe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468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028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9479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415498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8627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680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4212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4252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349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692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835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415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863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641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397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21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048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CCBF3A-D7FB-4B97-8FD5-6FFB20CB1E84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5402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E83AE-E6BF-5717-F49D-52CE168DAF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4558" y="48126"/>
            <a:ext cx="9001462" cy="820905"/>
          </a:xfrm>
        </p:spPr>
        <p:txBody>
          <a:bodyPr/>
          <a:lstStyle/>
          <a:p>
            <a:r>
              <a:rPr lang="en-GB" dirty="0"/>
              <a:t>STERLING E-COMMERCE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2D8D92-9DEF-C570-D551-6D078C5B1C7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48126" y="1064796"/>
            <a:ext cx="12143873" cy="574507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C7809BA8-8FDC-D694-EBD3-95E11B97D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0631" y="6179555"/>
            <a:ext cx="1717425" cy="383672"/>
          </a:xfrm>
        </p:spPr>
        <p:txBody>
          <a:bodyPr>
            <a:normAutofit/>
          </a:bodyPr>
          <a:lstStyle/>
          <a:p>
            <a:r>
              <a:rPr lang="en-GB" sz="1400" dirty="0"/>
              <a:t>BY JAMES EHIABH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4F2C4EC-C2CA-937E-B5F6-B1D3B1EF610A}"/>
              </a:ext>
            </a:extLst>
          </p:cNvPr>
          <p:cNvSpPr txBox="1">
            <a:spLocks/>
          </p:cNvSpPr>
          <p:nvPr/>
        </p:nvSpPr>
        <p:spPr>
          <a:xfrm>
            <a:off x="1543133" y="957097"/>
            <a:ext cx="9001462" cy="820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Leveraging Data For Improved Business EFFICIENCY </a:t>
            </a:r>
          </a:p>
        </p:txBody>
      </p:sp>
    </p:spTree>
    <p:extLst>
      <p:ext uri="{BB962C8B-B14F-4D97-AF65-F5344CB8AC3E}">
        <p14:creationId xmlns:p14="http://schemas.microsoft.com/office/powerpoint/2010/main" val="71146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web of dots connected">
            <a:extLst>
              <a:ext uri="{FF2B5EF4-FFF2-40B4-BE49-F238E27FC236}">
                <a16:creationId xmlns:a16="http://schemas.microsoft.com/office/drawing/2014/main" id="{00CC3EA5-8FE7-8FE1-4968-DBFE43B507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19000"/>
          </a:blip>
          <a:srcRect l="20256" r="189"/>
          <a:stretch/>
        </p:blipFill>
        <p:spPr>
          <a:xfrm>
            <a:off x="0" y="0"/>
            <a:ext cx="12191980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46FFB3-2FEF-2C70-C3D3-890F5FED0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275" y="171694"/>
            <a:ext cx="10515600" cy="1020071"/>
          </a:xfrm>
        </p:spPr>
        <p:txBody>
          <a:bodyPr/>
          <a:lstStyle/>
          <a:p>
            <a:r>
              <a:rPr lang="en-GB" b="1" dirty="0"/>
              <a:t>E</a:t>
            </a:r>
            <a:r>
              <a:rPr lang="en-NG" b="1" dirty="0"/>
              <a:t>XECUTIVE SUMMARY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5DF146-5E2E-18AB-7AC2-A24381952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3459"/>
            <a:ext cx="10515600" cy="425152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NG" sz="2400" b="1" dirty="0"/>
              <a:t>Objectives: </a:t>
            </a:r>
            <a:r>
              <a:rPr lang="en-NG" dirty="0"/>
              <a:t>To leverage Sterling’s data to understand customer behaviour, optimize product offerings, and enhance operational efficiency.</a:t>
            </a:r>
          </a:p>
          <a:p>
            <a:pPr marL="0" indent="0">
              <a:buNone/>
            </a:pPr>
            <a:r>
              <a:rPr lang="en-NG" sz="2400" b="1" dirty="0"/>
              <a:t>Key Findings:</a:t>
            </a:r>
          </a:p>
          <a:p>
            <a:r>
              <a:rPr lang="en-NG" dirty="0"/>
              <a:t>Total Purchase Amount : $231M  in sales between October 2021 and September 2022</a:t>
            </a:r>
          </a:p>
          <a:p>
            <a:r>
              <a:rPr lang="en-NG" dirty="0"/>
              <a:t>Customer Insights : 57% returning Customers, 43% new customers between this period</a:t>
            </a:r>
          </a:p>
          <a:p>
            <a:r>
              <a:rPr lang="en-NG" dirty="0"/>
              <a:t>Top Categories: Mobiles and Tablets are the top selling categories</a:t>
            </a:r>
          </a:p>
          <a:p>
            <a:r>
              <a:rPr lang="en-NG" dirty="0"/>
              <a:t>Regional Insights: The South Region shows the highest purchasing strength</a:t>
            </a:r>
          </a:p>
          <a:p>
            <a:r>
              <a:rPr lang="en-NG" dirty="0"/>
              <a:t>Payment Methods: Easy_Pay payments dominate with 24% of total sales</a:t>
            </a:r>
          </a:p>
          <a:p>
            <a:r>
              <a:rPr lang="en-NG" dirty="0"/>
              <a:t>Sales Trend: Highest sales recorded in Q4 and December</a:t>
            </a:r>
          </a:p>
          <a:p>
            <a:endParaRPr lang="en-NG" dirty="0"/>
          </a:p>
          <a:p>
            <a:pPr marL="0" indent="0">
              <a:buNone/>
            </a:pPr>
            <a:endParaRPr lang="en-N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1B2A8B-EF51-D389-1E46-FC5F722DE532}"/>
              </a:ext>
            </a:extLst>
          </p:cNvPr>
          <p:cNvSpPr txBox="1"/>
          <p:nvPr/>
        </p:nvSpPr>
        <p:spPr>
          <a:xfrm>
            <a:off x="638175" y="5867156"/>
            <a:ext cx="9505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G" sz="2400" b="1" dirty="0"/>
              <a:t>Conclusion: </a:t>
            </a:r>
            <a:r>
              <a:rPr lang="en-NG" sz="2000" dirty="0"/>
              <a:t>Data driven insights are pivotal for strategic decision making and operational improvements.</a:t>
            </a:r>
          </a:p>
        </p:txBody>
      </p:sp>
    </p:spTree>
    <p:extLst>
      <p:ext uri="{BB962C8B-B14F-4D97-AF65-F5344CB8AC3E}">
        <p14:creationId xmlns:p14="http://schemas.microsoft.com/office/powerpoint/2010/main" val="2498268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CBA5CC-4666-1584-713B-E63B37B728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386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45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web of dots connected">
            <a:extLst>
              <a:ext uri="{FF2B5EF4-FFF2-40B4-BE49-F238E27FC236}">
                <a16:creationId xmlns:a16="http://schemas.microsoft.com/office/drawing/2014/main" id="{DDD5376A-3C18-EF7D-6B9B-18D36D1A57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colorTemperature colorTemp="11200"/>
                    </a14:imgEffect>
                    <a14:imgEffect>
                      <a14:saturation sat="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l="20256" r="189"/>
          <a:stretch/>
        </p:blipFill>
        <p:spPr>
          <a:xfrm>
            <a:off x="0" y="11"/>
            <a:ext cx="12191980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8FC8FA-E74B-E5A8-0551-3E6CCB8BF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4286246" cy="585787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NG" sz="3600" b="1" dirty="0"/>
              <a:t>SALES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F1BCE-FF59-AE1C-7971-3C79D5D480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7648" y="305959"/>
            <a:ext cx="3624311" cy="43149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b="1" dirty="0">
                <a:ln>
                  <a:noFill/>
                </a:ln>
                <a:latin typeface="DengXian" panose="02010600030101010101" pitchFamily="2" charset="-122"/>
                <a:ea typeface="DengXian" panose="02010600030101010101" pitchFamily="2" charset="-122"/>
                <a:cs typeface="Poppins" panose="00000500000000000000" pitchFamily="2" charset="0"/>
              </a:rPr>
              <a:t>Total</a:t>
            </a:r>
            <a:r>
              <a:rPr lang="en-GB" sz="2000" b="1" baseline="0" dirty="0">
                <a:ln>
                  <a:noFill/>
                </a:ln>
                <a:latin typeface="DengXian" panose="02010600030101010101" pitchFamily="2" charset="-122"/>
                <a:ea typeface="DengXian" panose="02010600030101010101" pitchFamily="2" charset="-122"/>
                <a:cs typeface="Poppins" panose="00000500000000000000" pitchFamily="2" charset="0"/>
              </a:rPr>
              <a:t> Purchase in Quarters</a:t>
            </a:r>
            <a:endParaRPr lang="en-GB" sz="2000" b="1" dirty="0">
              <a:ln>
                <a:noFill/>
              </a:ln>
              <a:latin typeface="DengXian" panose="02010600030101010101" pitchFamily="2" charset="-122"/>
              <a:ea typeface="DengXian" panose="02010600030101010101" pitchFamily="2" charset="-122"/>
              <a:cs typeface="Poppins" panose="00000500000000000000" pitchFamily="2" charset="0"/>
            </a:endParaRPr>
          </a:p>
          <a:p>
            <a:pPr marL="0" indent="0">
              <a:buNone/>
            </a:pPr>
            <a:endParaRPr lang="en-NG" dirty="0"/>
          </a:p>
          <a:p>
            <a:pPr marL="0" indent="0">
              <a:buNone/>
            </a:pPr>
            <a:endParaRPr lang="en-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774604-23F4-5D62-1A31-A19AF28417D2}"/>
              </a:ext>
            </a:extLst>
          </p:cNvPr>
          <p:cNvSpPr txBox="1"/>
          <p:nvPr/>
        </p:nvSpPr>
        <p:spPr>
          <a:xfrm>
            <a:off x="385763" y="1143000"/>
            <a:ext cx="4114800" cy="192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N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BFCE77-40F3-E489-5B3C-BF2F6B8BDA42}"/>
              </a:ext>
            </a:extLst>
          </p:cNvPr>
          <p:cNvSpPr txBox="1"/>
          <p:nvPr/>
        </p:nvSpPr>
        <p:spPr>
          <a:xfrm>
            <a:off x="152676" y="499182"/>
            <a:ext cx="3379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latin typeface="DengXian" panose="02010600030101010101" pitchFamily="2" charset="-122"/>
                <a:ea typeface="DengXian" panose="02010600030101010101" pitchFamily="2" charset="-122"/>
                <a:cs typeface="Poppins" panose="00000500000000000000" pitchFamily="2" charset="0"/>
              </a:rPr>
              <a:t>Annual Sales Total</a:t>
            </a:r>
            <a:endParaRPr lang="en-NG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00C79990-659A-4813-914D-AC2CAFD4415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7606715"/>
              </p:ext>
            </p:extLst>
          </p:nvPr>
        </p:nvGraphicFramePr>
        <p:xfrm>
          <a:off x="108285" y="3629025"/>
          <a:ext cx="5786626" cy="30711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BA69DEFC-F7DB-DBD5-ADC4-3F252ECF504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40125684"/>
              </p:ext>
            </p:extLst>
          </p:nvPr>
        </p:nvGraphicFramePr>
        <p:xfrm>
          <a:off x="6330061" y="683848"/>
          <a:ext cx="3105150" cy="30834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8AE3B143-E82C-B77B-7FFE-9C5D80040B03}"/>
              </a:ext>
            </a:extLst>
          </p:cNvPr>
          <p:cNvSpPr txBox="1"/>
          <p:nvPr/>
        </p:nvSpPr>
        <p:spPr>
          <a:xfrm>
            <a:off x="3336239" y="1054907"/>
            <a:ext cx="27166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G" dirty="0"/>
              <a:t>Insights: Annual sales indicating prime seasonal peak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G" dirty="0"/>
              <a:t>Action: Focus Marketing efforts and resources in Q4</a:t>
            </a:r>
          </a:p>
          <a:p>
            <a:endParaRPr lang="en-NG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68E6075-0D2B-F2AE-3E77-D69303A50099}"/>
              </a:ext>
            </a:extLst>
          </p:cNvPr>
          <p:cNvSpPr txBox="1"/>
          <p:nvPr/>
        </p:nvSpPr>
        <p:spPr>
          <a:xfrm>
            <a:off x="9651035" y="963505"/>
            <a:ext cx="226381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G" dirty="0"/>
              <a:t>Insights: Steady growth with notable peak in Q4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G" dirty="0"/>
              <a:t>Action:Investigate and replicate successful strategies in Q4</a:t>
            </a:r>
          </a:p>
          <a:p>
            <a:endParaRPr lang="en-NG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1E6B508-702D-9758-E370-44AD278BF967}"/>
              </a:ext>
            </a:extLst>
          </p:cNvPr>
          <p:cNvSpPr txBox="1"/>
          <p:nvPr/>
        </p:nvSpPr>
        <p:spPr>
          <a:xfrm>
            <a:off x="6431999" y="3918160"/>
            <a:ext cx="507558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G" dirty="0"/>
              <a:t>Insights: Significant sales growth in December</a:t>
            </a:r>
          </a:p>
          <a:p>
            <a:r>
              <a:rPr lang="en-NG" dirty="0"/>
              <a:t>relationship between revenue and quantity ordered may not be linear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G" dirty="0"/>
              <a:t>Action: Increase marketing and inventory for the holiday season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G" dirty="0"/>
              <a:t>Investigate the relationship between revenue and quantity ordered. (which product categories generate more revenue for less quantity ordered</a:t>
            </a:r>
          </a:p>
          <a:p>
            <a:endParaRPr lang="en-NG" dirty="0"/>
          </a:p>
          <a:p>
            <a:endParaRPr lang="en-NG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A24C8E5-3459-CB95-5F8D-AA3BC1BC7118}"/>
              </a:ext>
            </a:extLst>
          </p:cNvPr>
          <p:cNvSpPr txBox="1"/>
          <p:nvPr/>
        </p:nvSpPr>
        <p:spPr>
          <a:xfrm>
            <a:off x="152676" y="3271829"/>
            <a:ext cx="44659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latin typeface="DengXian" panose="02010600030101010101" pitchFamily="2" charset="-122"/>
                <a:ea typeface="DengXian" panose="02010600030101010101" pitchFamily="2" charset="-122"/>
                <a:cs typeface="Poppins" panose="00000500000000000000" pitchFamily="2" charset="0"/>
              </a:rPr>
              <a:t>Monthly Sum total vs Quantity ordered</a:t>
            </a:r>
            <a:endParaRPr lang="en-GB" sz="1800" b="1" dirty="0">
              <a:ln>
                <a:noFill/>
              </a:ln>
              <a:latin typeface="DengXian" panose="02010600030101010101" pitchFamily="2" charset="-122"/>
              <a:ea typeface="DengXian" panose="02010600030101010101" pitchFamily="2" charset="-122"/>
              <a:cs typeface="Poppins" panose="00000500000000000000" pitchFamily="2" charset="0"/>
            </a:endParaRPr>
          </a:p>
          <a:p>
            <a:endParaRPr lang="en-NG" dirty="0"/>
          </a:p>
        </p:txBody>
      </p:sp>
      <p:graphicFrame>
        <p:nvGraphicFramePr>
          <p:cNvPr id="25" name="Chart 24">
            <a:extLst>
              <a:ext uri="{FF2B5EF4-FFF2-40B4-BE49-F238E27FC236}">
                <a16:creationId xmlns:a16="http://schemas.microsoft.com/office/drawing/2014/main" id="{C79BCB56-9D15-467B-A136-18256D3668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6907148"/>
              </p:ext>
            </p:extLst>
          </p:nvPr>
        </p:nvGraphicFramePr>
        <p:xfrm>
          <a:off x="152676" y="964452"/>
          <a:ext cx="3123891" cy="21073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3188727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82D87754-3517-D5B9-72E0-1F1E22640C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10000"/>
          </a:blip>
          <a:srcRect l="20256" r="189"/>
          <a:stretch/>
        </p:blipFill>
        <p:spPr>
          <a:xfrm>
            <a:off x="92765" y="11"/>
            <a:ext cx="12284745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8FC8FA-E74B-E5A8-0551-3E6CCB8BF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37504"/>
            <a:ext cx="9816548" cy="700471"/>
          </a:xfrm>
        </p:spPr>
        <p:txBody>
          <a:bodyPr>
            <a:normAutofit/>
          </a:bodyPr>
          <a:lstStyle/>
          <a:p>
            <a:r>
              <a:rPr lang="en-GB" sz="3200" b="1" dirty="0"/>
              <a:t>C</a:t>
            </a:r>
            <a:r>
              <a:rPr lang="en-NG" sz="3200" b="1" dirty="0"/>
              <a:t>ustomer and geographic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F1BCE-FF59-AE1C-7971-3C79D5D480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765" y="1082701"/>
            <a:ext cx="10651435" cy="5775287"/>
          </a:xfrm>
        </p:spPr>
        <p:txBody>
          <a:bodyPr/>
          <a:lstStyle/>
          <a:p>
            <a:pPr marL="0" indent="0">
              <a:buNone/>
            </a:pPr>
            <a:r>
              <a:rPr lang="en-NG" sz="1800" b="1" dirty="0">
                <a:latin typeface="DengXian" panose="02010600030101010101" pitchFamily="2" charset="-122"/>
                <a:ea typeface="DengXian" panose="02010600030101010101" pitchFamily="2" charset="-122"/>
                <a:cs typeface="Poppins" panose="00000500000000000000" pitchFamily="2" charset="0"/>
              </a:rPr>
              <a:t>Customer</a:t>
            </a:r>
            <a:r>
              <a:rPr lang="en-NG" b="1" dirty="0">
                <a:latin typeface="DengXian" panose="02010600030101010101" pitchFamily="2" charset="-122"/>
                <a:ea typeface="DengXian" panose="02010600030101010101" pitchFamily="2" charset="-122"/>
              </a:rPr>
              <a:t> </a:t>
            </a:r>
            <a:r>
              <a:rPr lang="en-NG" sz="1800" b="1" dirty="0">
                <a:latin typeface="DengXian" panose="02010600030101010101" pitchFamily="2" charset="-122"/>
                <a:ea typeface="DengXian" panose="02010600030101010101" pitchFamily="2" charset="-122"/>
                <a:cs typeface="Poppins" panose="00000500000000000000" pitchFamily="2" charset="0"/>
              </a:rPr>
              <a:t>Retention</a:t>
            </a:r>
            <a:r>
              <a:rPr lang="en-NG" b="1" dirty="0">
                <a:latin typeface="DengXian" panose="02010600030101010101" pitchFamily="2" charset="-122"/>
                <a:ea typeface="DengXian" panose="02010600030101010101" pitchFamily="2" charset="-122"/>
              </a:rPr>
              <a:t> </a:t>
            </a:r>
            <a:r>
              <a:rPr lang="en-NG" sz="1800" b="1" dirty="0">
                <a:latin typeface="DengXian" panose="02010600030101010101" pitchFamily="2" charset="-122"/>
                <a:ea typeface="DengXian" panose="02010600030101010101" pitchFamily="2" charset="-122"/>
                <a:cs typeface="Poppins" panose="00000500000000000000" pitchFamily="2" charset="0"/>
              </a:rPr>
              <a:t>Value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616FDC7A-5841-3DAD-BA14-42D843BB22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24158716"/>
              </p:ext>
            </p:extLst>
          </p:nvPr>
        </p:nvGraphicFramePr>
        <p:xfrm>
          <a:off x="92766" y="1492148"/>
          <a:ext cx="2612174" cy="2059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C6B0EF4-A464-25E7-90C0-281B76A1BD6F}"/>
              </a:ext>
            </a:extLst>
          </p:cNvPr>
          <p:cNvSpPr txBox="1"/>
          <p:nvPr/>
        </p:nvSpPr>
        <p:spPr>
          <a:xfrm>
            <a:off x="3067879" y="1408658"/>
            <a:ext cx="31473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G" dirty="0"/>
              <a:t>Insights: Returning customers account for 43% of sales indicating an average customer loyalty</a:t>
            </a:r>
          </a:p>
          <a:p>
            <a:r>
              <a:rPr lang="en-NG" dirty="0"/>
              <a:t>Action: Enhance retention progrms and explore strategies to convert new customers to returning one’s.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DC302F2E-FDCF-4F0B-9754-5E2BAA7EE1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78009295"/>
              </p:ext>
            </p:extLst>
          </p:nvPr>
        </p:nvGraphicFramePr>
        <p:xfrm>
          <a:off x="228600" y="4383203"/>
          <a:ext cx="7456328" cy="2520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377E26E-82FD-FC95-E1FA-9FAFBC74133D}"/>
              </a:ext>
            </a:extLst>
          </p:cNvPr>
          <p:cNvSpPr txBox="1"/>
          <p:nvPr/>
        </p:nvSpPr>
        <p:spPr>
          <a:xfrm>
            <a:off x="914400" y="3970344"/>
            <a:ext cx="39358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latin typeface="DengXian" panose="02010600030101010101" pitchFamily="2" charset="-122"/>
                <a:ea typeface="DengXian" panose="02010600030101010101" pitchFamily="2" charset="-122"/>
                <a:cs typeface="Poppins" panose="00000500000000000000" pitchFamily="2" charset="0"/>
              </a:rPr>
              <a:t>Purchasing strength by state</a:t>
            </a:r>
            <a:endParaRPr lang="en-GB" sz="1800" b="1" dirty="0">
              <a:ln>
                <a:noFill/>
              </a:ln>
              <a:latin typeface="DengXian" panose="02010600030101010101" pitchFamily="2" charset="-122"/>
              <a:ea typeface="DengXian" panose="02010600030101010101" pitchFamily="2" charset="-122"/>
              <a:cs typeface="Poppins" panose="00000500000000000000" pitchFamily="2" charset="0"/>
            </a:endParaRPr>
          </a:p>
          <a:p>
            <a:endParaRPr lang="en-NG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67A422-1B63-E89E-DF13-9FFE6F2A6680}"/>
              </a:ext>
            </a:extLst>
          </p:cNvPr>
          <p:cNvSpPr txBox="1"/>
          <p:nvPr/>
        </p:nvSpPr>
        <p:spPr>
          <a:xfrm>
            <a:off x="7684928" y="4552071"/>
            <a:ext cx="417443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G" dirty="0"/>
              <a:t>Insights: Texas, New york and Illinois show the highest purchasing strength</a:t>
            </a:r>
          </a:p>
          <a:p>
            <a:endParaRPr lang="en-NG" dirty="0"/>
          </a:p>
          <a:p>
            <a:r>
              <a:rPr lang="en-NG" dirty="0"/>
              <a:t>Action: Target marketing efforts in these states to capitalize on strong demand.</a:t>
            </a:r>
          </a:p>
          <a:p>
            <a:endParaRPr lang="en-NG" dirty="0"/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1DD29353-35DA-01A9-582B-1299CCB3E51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8888267"/>
              </p:ext>
            </p:extLst>
          </p:nvPr>
        </p:nvGraphicFramePr>
        <p:xfrm>
          <a:off x="5998448" y="1340946"/>
          <a:ext cx="3191937" cy="2768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1A27363D-DC1B-ADBB-7527-1C8ACC260302}"/>
              </a:ext>
            </a:extLst>
          </p:cNvPr>
          <p:cNvSpPr txBox="1"/>
          <p:nvPr/>
        </p:nvSpPr>
        <p:spPr>
          <a:xfrm>
            <a:off x="6096000" y="1082701"/>
            <a:ext cx="30943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solidFill>
                  <a:schemeClr val="bg1">
                    <a:lumMod val="75000"/>
                  </a:schemeClr>
                </a:solidFill>
                <a:latin typeface="DengXian" panose="02010600030101010101" pitchFamily="2" charset="-122"/>
                <a:ea typeface="DengXian" panose="02010600030101010101" pitchFamily="2" charset="-122"/>
                <a:cs typeface="Poppins" panose="00000500000000000000" pitchFamily="2" charset="0"/>
              </a:rPr>
              <a:t>Total Purchases by Region</a:t>
            </a:r>
            <a:endParaRPr lang="en-GB" sz="1800" b="1" dirty="0">
              <a:ln>
                <a:noFill/>
              </a:ln>
              <a:solidFill>
                <a:schemeClr val="bg1">
                  <a:lumMod val="75000"/>
                </a:schemeClr>
              </a:solidFill>
              <a:latin typeface="DengXian" panose="02010600030101010101" pitchFamily="2" charset="-122"/>
              <a:ea typeface="DengXian" panose="02010600030101010101" pitchFamily="2" charset="-122"/>
              <a:cs typeface="Poppins" panose="00000500000000000000" pitchFamily="2" charset="0"/>
            </a:endParaRPr>
          </a:p>
          <a:p>
            <a:endParaRPr lang="en-NG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endParaRPr lang="en-NG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78C5B0-765B-E914-1627-B4870EE9E5A8}"/>
              </a:ext>
            </a:extLst>
          </p:cNvPr>
          <p:cNvSpPr txBox="1"/>
          <p:nvPr/>
        </p:nvSpPr>
        <p:spPr>
          <a:xfrm>
            <a:off x="9261432" y="1432583"/>
            <a:ext cx="26603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G" dirty="0"/>
              <a:t>Insights: South region lead sales followed by Midwest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G" dirty="0"/>
              <a:t>Action: Focus Marketing efforts and resources in these high performing region</a:t>
            </a:r>
          </a:p>
          <a:p>
            <a:endParaRPr lang="en-NG" dirty="0"/>
          </a:p>
          <a:p>
            <a:endParaRPr lang="en-NG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F65CA6A-72B0-F353-087E-962D8DBEA9F5}"/>
              </a:ext>
            </a:extLst>
          </p:cNvPr>
          <p:cNvSpPr txBox="1"/>
          <p:nvPr/>
        </p:nvSpPr>
        <p:spPr>
          <a:xfrm>
            <a:off x="5998448" y="937975"/>
            <a:ext cx="6061030" cy="34452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2696203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B3CB88BD-8415-32E4-0F5A-39A3D965F7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10000"/>
          </a:blip>
          <a:srcRect l="20256" r="189"/>
          <a:stretch/>
        </p:blipFill>
        <p:spPr>
          <a:xfrm>
            <a:off x="0" y="0"/>
            <a:ext cx="12191980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6AFD29-AE9E-52E1-2172-2772DF519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852" y="121125"/>
            <a:ext cx="7033591" cy="651472"/>
          </a:xfrm>
        </p:spPr>
        <p:txBody>
          <a:bodyPr>
            <a:normAutofit fontScale="90000"/>
          </a:bodyPr>
          <a:lstStyle/>
          <a:p>
            <a:r>
              <a:rPr lang="en-NG" sz="3200" b="1" dirty="0"/>
              <a:t>Product and payment insight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78AECF6-E883-4014-8CB7-DD6597FCCA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7797637"/>
              </p:ext>
            </p:extLst>
          </p:nvPr>
        </p:nvGraphicFramePr>
        <p:xfrm>
          <a:off x="-415089" y="922870"/>
          <a:ext cx="7615990" cy="26774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E50344B-FA9C-0C11-A994-7A231CF25F9D}"/>
              </a:ext>
            </a:extLst>
          </p:cNvPr>
          <p:cNvSpPr txBox="1"/>
          <p:nvPr/>
        </p:nvSpPr>
        <p:spPr>
          <a:xfrm>
            <a:off x="365220" y="694117"/>
            <a:ext cx="3697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DengXian" panose="02010600030101010101" pitchFamily="2" charset="-122"/>
                <a:ea typeface="DengXian" panose="02010600030101010101" pitchFamily="2" charset="-122"/>
                <a:cs typeface="Poppins" panose="00000500000000000000" pitchFamily="2" charset="0"/>
              </a:rPr>
              <a:t>Payment</a:t>
            </a:r>
            <a:r>
              <a:rPr lang="en-GB" sz="1800" b="1" dirty="0">
                <a:latin typeface="DengXian" panose="02010600030101010101" pitchFamily="2" charset="-122"/>
                <a:ea typeface="DengXian" panose="02010600030101010101" pitchFamily="2" charset="-122"/>
                <a:cs typeface="Poppins" panose="00000500000000000000" pitchFamily="2" charset="0"/>
              </a:rPr>
              <a:t> method used</a:t>
            </a:r>
            <a:endParaRPr lang="en-GB" sz="1800" b="1" dirty="0">
              <a:ln>
                <a:noFill/>
              </a:ln>
              <a:latin typeface="DengXian" panose="02010600030101010101" pitchFamily="2" charset="-122"/>
              <a:ea typeface="DengXian" panose="02010600030101010101" pitchFamily="2" charset="-122"/>
              <a:cs typeface="Poppins" panose="00000500000000000000" pitchFamily="2" charset="0"/>
            </a:endParaRPr>
          </a:p>
          <a:p>
            <a:endParaRPr lang="en-NG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8808ED-CB6B-543C-8D8F-FC3962C18319}"/>
              </a:ext>
            </a:extLst>
          </p:cNvPr>
          <p:cNvSpPr txBox="1"/>
          <p:nvPr/>
        </p:nvSpPr>
        <p:spPr>
          <a:xfrm>
            <a:off x="7757063" y="1017283"/>
            <a:ext cx="359656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G" dirty="0"/>
              <a:t>Insights: 24% of transaction are made via Easypay</a:t>
            </a:r>
          </a:p>
          <a:p>
            <a:endParaRPr lang="en-NG" dirty="0"/>
          </a:p>
          <a:p>
            <a:r>
              <a:rPr lang="en-NG" dirty="0"/>
              <a:t>Action: Ensure seamless easypay processing and consider offering incentives for Easypay or other payment usage</a:t>
            </a:r>
          </a:p>
          <a:p>
            <a:endParaRPr lang="en-NG" dirty="0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27A0158B-5B1E-4340-8727-0F4CD759504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989133"/>
              </p:ext>
            </p:extLst>
          </p:nvPr>
        </p:nvGraphicFramePr>
        <p:xfrm>
          <a:off x="112040" y="4304234"/>
          <a:ext cx="7765549" cy="26634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FDE6306-03DC-67FF-0C02-13EC9B244F37}"/>
              </a:ext>
            </a:extLst>
          </p:cNvPr>
          <p:cNvSpPr txBox="1"/>
          <p:nvPr/>
        </p:nvSpPr>
        <p:spPr>
          <a:xfrm>
            <a:off x="7822797" y="4342889"/>
            <a:ext cx="441297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G" dirty="0"/>
              <a:t>Insights: Mobiles and Men’s fashion are top categories</a:t>
            </a:r>
          </a:p>
          <a:p>
            <a:endParaRPr lang="en-NG" dirty="0"/>
          </a:p>
          <a:p>
            <a:r>
              <a:rPr lang="en-NG" dirty="0"/>
              <a:t>Action: Priortize these categories in inventory management and marketing strategies</a:t>
            </a:r>
          </a:p>
          <a:p>
            <a:endParaRPr lang="en-NG" dirty="0"/>
          </a:p>
          <a:p>
            <a:endParaRPr lang="en-NG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CF3D98-5845-17AA-8FCA-74B769F6D1F2}"/>
              </a:ext>
            </a:extLst>
          </p:cNvPr>
          <p:cNvSpPr txBox="1"/>
          <p:nvPr/>
        </p:nvSpPr>
        <p:spPr>
          <a:xfrm>
            <a:off x="365220" y="3860278"/>
            <a:ext cx="29177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b="1" dirty="0">
                <a:latin typeface="DengXian" panose="02010600030101010101" pitchFamily="2" charset="-122"/>
                <a:ea typeface="DengXian" panose="02010600030101010101" pitchFamily="2" charset="-122"/>
                <a:cs typeface="Poppins" panose="00000500000000000000" pitchFamily="2" charset="0"/>
              </a:rPr>
              <a:t>Sum of Quantity Category</a:t>
            </a:r>
            <a:endParaRPr lang="en-GB" sz="1800" b="1" dirty="0">
              <a:ln>
                <a:noFill/>
              </a:ln>
              <a:latin typeface="DengXian" panose="02010600030101010101" pitchFamily="2" charset="-122"/>
              <a:ea typeface="DengXian" panose="02010600030101010101" pitchFamily="2" charset="-122"/>
              <a:cs typeface="Poppins" panose="00000500000000000000" pitchFamily="2" charset="0"/>
            </a:endParaRPr>
          </a:p>
          <a:p>
            <a:endParaRPr lang="en-NG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8B77E96-6337-F12A-2409-8A478F595288}"/>
              </a:ext>
            </a:extLst>
          </p:cNvPr>
          <p:cNvCxnSpPr>
            <a:cxnSpLocks/>
          </p:cNvCxnSpPr>
          <p:nvPr/>
        </p:nvCxnSpPr>
        <p:spPr>
          <a:xfrm flipV="1">
            <a:off x="40883" y="3860278"/>
            <a:ext cx="12110214" cy="19679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342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40168-5138-9FC6-0E12-D24FB8810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096" y="228394"/>
            <a:ext cx="10515600" cy="906671"/>
          </a:xfrm>
        </p:spPr>
        <p:txBody>
          <a:bodyPr>
            <a:normAutofit fontScale="90000"/>
          </a:bodyPr>
          <a:lstStyle/>
          <a:p>
            <a:r>
              <a:rPr lang="en-NG" sz="3600" b="1" dirty="0"/>
              <a:t>INTERACTIVE ANALYSIS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546F9-D8F3-96FD-954D-6CE3289EAF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35065"/>
            <a:ext cx="11353800" cy="504120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400" b="1" dirty="0">
                <a:effectLst/>
                <a:latin typeface="Chalkboard" panose="03050602040202020205" pitchFamily="66" charset="77"/>
              </a:rPr>
              <a:t>Slicers Interaction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Gender</a:t>
            </a:r>
            <a:r>
              <a:rPr lang="en-GB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: Show sales trends for male vs. female customers.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Year</a:t>
            </a:r>
            <a:r>
              <a:rPr lang="en-GB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: Compare data across different years.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Region</a:t>
            </a:r>
            <a:r>
              <a:rPr lang="en-GB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: </a:t>
            </a:r>
            <a:r>
              <a:rPr lang="en-GB" dirty="0" err="1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Analyze</a:t>
            </a:r>
            <a:r>
              <a:rPr lang="en-GB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 regional sales trends.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0" indent="0">
              <a:buNone/>
            </a:pPr>
            <a:r>
              <a:rPr lang="en-GB" i="1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Summary of Findings&gt;&gt;&gt;&gt;&gt;Executive Summary</a:t>
            </a:r>
          </a:p>
          <a:p>
            <a:pPr marL="0" indent="0">
              <a:buNone/>
            </a:pPr>
            <a:r>
              <a:rPr lang="en-GB" i="1" dirty="0">
                <a:latin typeface="DengXian" panose="02010600030101010101" pitchFamily="2" charset="-122"/>
                <a:ea typeface="DengXian" panose="02010600030101010101" pitchFamily="2" charset="-122"/>
              </a:rPr>
              <a:t>Recommendations&gt;&gt;&gt;&gt;&gt;&gt;Action points</a:t>
            </a:r>
          </a:p>
          <a:p>
            <a:pPr marL="0" indent="0">
              <a:buNone/>
            </a:pPr>
            <a:r>
              <a:rPr lang="en-GB" b="1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Call to Action:</a:t>
            </a:r>
          </a:p>
          <a:p>
            <a:r>
              <a:rPr lang="en-GB" dirty="0"/>
              <a:t>Utilize these insights for strategic planning and operational improvements.</a:t>
            </a:r>
          </a:p>
          <a:p>
            <a:r>
              <a:rPr lang="en-GB" dirty="0"/>
              <a:t>Invest in data analytics capabilities to continue deriving valuable insights.</a:t>
            </a:r>
          </a:p>
          <a:p>
            <a:pPr marL="0" indent="0">
              <a:buNone/>
            </a:pPr>
            <a:r>
              <a:rPr lang="en-GB" sz="2400" b="1" dirty="0">
                <a:effectLst/>
                <a:latin typeface="DengXian" panose="02010600030101010101" pitchFamily="2" charset="-122"/>
                <a:ea typeface="DengXian" panose="02010600030101010101" pitchFamily="2" charset="-122"/>
              </a:rPr>
              <a:t>Q and A</a:t>
            </a:r>
          </a:p>
          <a:p>
            <a:pPr marL="0" indent="0">
              <a:buNone/>
            </a:pPr>
            <a:endParaRPr lang="en-GB" dirty="0"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0" indent="0">
              <a:buNone/>
            </a:pPr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3873393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2ACC7-9DA7-A617-4843-35F00DE20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4228" y="930918"/>
            <a:ext cx="10515600" cy="1116811"/>
          </a:xfrm>
        </p:spPr>
        <p:txBody>
          <a:bodyPr>
            <a:noAutofit/>
          </a:bodyPr>
          <a:lstStyle/>
          <a:p>
            <a:r>
              <a:rPr lang="en-NG" sz="7200" dirty="0"/>
              <a:t>THANK YOU</a:t>
            </a:r>
            <a:br>
              <a:rPr lang="en-NG" sz="7200" dirty="0"/>
            </a:br>
            <a:endParaRPr lang="en-NG" sz="7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3E9BD-DF84-4742-9C75-CA567BABA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172" y="1696279"/>
            <a:ext cx="4637690" cy="1393762"/>
          </a:xfrm>
        </p:spPr>
        <p:txBody>
          <a:bodyPr/>
          <a:lstStyle/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BB2E08"/>
                </a:solidFill>
                <a:effectLst/>
                <a:uLnTx/>
                <a:uFillTx/>
                <a:latin typeface="Georgia"/>
                <a:sym typeface="Georgia"/>
              </a:rPr>
              <a:t>STERLING</a:t>
            </a: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BB2E08"/>
                </a:solidFill>
                <a:effectLst/>
                <a:uLnTx/>
                <a:uFillTx/>
                <a:latin typeface="Georgia"/>
                <a:sym typeface="Georgia"/>
              </a:rPr>
              <a:t>E-COMMERCE</a:t>
            </a:r>
            <a:endParaRPr lang="en-NG" dirty="0"/>
          </a:p>
        </p:txBody>
      </p:sp>
      <p:pic>
        <p:nvPicPr>
          <p:cNvPr id="5" name="Picture 4" descr="A computer on a table">
            <a:extLst>
              <a:ext uri="{FF2B5EF4-FFF2-40B4-BE49-F238E27FC236}">
                <a16:creationId xmlns:a16="http://schemas.microsoft.com/office/drawing/2014/main" id="{7E5FB362-C0C0-0253-2B57-6B077E718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7656" y="5192486"/>
            <a:ext cx="6352903" cy="157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1440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5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999290D4-D318-4708-BF4D-C3B096D90A86}">
  <we:reference id="wa200005566" version="3.0.0.2" store="en-GB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377</TotalTime>
  <Words>465</Words>
  <Application>Microsoft Office PowerPoint</Application>
  <PresentationFormat>Widescreen</PresentationFormat>
  <Paragraphs>67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DengXian</vt:lpstr>
      <vt:lpstr>Arial</vt:lpstr>
      <vt:lpstr>Bookman Old Style</vt:lpstr>
      <vt:lpstr>Chalkboard</vt:lpstr>
      <vt:lpstr>Georgia</vt:lpstr>
      <vt:lpstr>Rockwell</vt:lpstr>
      <vt:lpstr>Damask</vt:lpstr>
      <vt:lpstr>STERLING E-COMMERCE</vt:lpstr>
      <vt:lpstr>EXECUTIVE SUMMARY</vt:lpstr>
      <vt:lpstr>PowerPoint Presentation</vt:lpstr>
      <vt:lpstr>SALES OVERVIEW</vt:lpstr>
      <vt:lpstr>Customer and geographic analysis</vt:lpstr>
      <vt:lpstr>Product and payment insight</vt:lpstr>
      <vt:lpstr>INTERACTIVE ANALYSIS AND CONCLUSION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STERLING  E-COMMERCE</dc:title>
  <dc:creator>James Ehiabhi</dc:creator>
  <cp:lastModifiedBy>James Ehiabhi</cp:lastModifiedBy>
  <cp:revision>10</cp:revision>
  <dcterms:created xsi:type="dcterms:W3CDTF">2024-07-18T13:17:04Z</dcterms:created>
  <dcterms:modified xsi:type="dcterms:W3CDTF">2025-01-30T23:46:39Z</dcterms:modified>
</cp:coreProperties>
</file>

<file path=docProps/thumbnail.jpeg>
</file>